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2"/>
  </p:notesMasterIdLst>
  <p:sldIdLst>
    <p:sldId id="256" r:id="rId2"/>
    <p:sldId id="258" r:id="rId3"/>
    <p:sldId id="274" r:id="rId4"/>
    <p:sldId id="261" r:id="rId5"/>
    <p:sldId id="264" r:id="rId6"/>
    <p:sldId id="259" r:id="rId7"/>
    <p:sldId id="299" r:id="rId8"/>
    <p:sldId id="298" r:id="rId9"/>
    <p:sldId id="262" r:id="rId10"/>
    <p:sldId id="260" r:id="rId11"/>
  </p:sldIdLst>
  <p:sldSz cx="9144000" cy="5143500" type="screen16x9"/>
  <p:notesSz cx="6858000" cy="9144000"/>
  <p:embeddedFontLst>
    <p:embeddedFont>
      <p:font typeface="Anaheim" pitchFamily="2" charset="77"/>
      <p:regular r:id="rId13"/>
      <p:bold r:id="rId14"/>
    </p:embeddedFont>
    <p:embeddedFont>
      <p:font typeface="Nunito Light"/>
      <p:regular r:id="rId15"/>
      <p:italic r:id="rId16"/>
    </p:embeddedFont>
    <p:embeddedFont>
      <p:font typeface="Poppins" pitchFamily="2" charset="77"/>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F0F7"/>
    <a:srgbClr val="4589BA"/>
    <a:srgbClr val="4689BB"/>
    <a:srgbClr val="D3E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6F85B7-4D07-43A6-9473-BEB78D46D4B9}">
  <a:tblStyle styleId="{606F85B7-4D07-43A6-9473-BEB78D46D4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6079AA-7D88-4431-969F-AA0C9BA2142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4" autoAdjust="0"/>
    <p:restoredTop sz="94663"/>
  </p:normalViewPr>
  <p:slideViewPr>
    <p:cSldViewPr snapToGrid="0">
      <p:cViewPr>
        <p:scale>
          <a:sx n="140" d="100"/>
          <a:sy n="140" d="100"/>
        </p:scale>
        <p:origin x="77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02c2953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2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07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3" name="Google Shape;113;p13"/>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4" name="Google Shape;114;p13"/>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5" name="Google Shape;115;p13"/>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6" name="Google Shape;116;p13"/>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7" name="Google Shape;117;p13"/>
          <p:cNvSpPr txBox="1">
            <a:spLocks noGrp="1"/>
          </p:cNvSpPr>
          <p:nvPr>
            <p:ph type="subTitle" idx="15"/>
          </p:nvPr>
        </p:nvSpPr>
        <p:spPr>
          <a:xfrm>
            <a:off x="5575300"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6" name="Google Shape;136;p15"/>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a:endParaRPr/>
          </a:p>
        </p:txBody>
      </p:sp>
      <p:sp>
        <p:nvSpPr>
          <p:cNvPr id="137" name="Google Shape;137;p15"/>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138" name="Google Shape;138;p15"/>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139" name="Google Shape;139;p15"/>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140" name="Google Shape;140;p15"/>
          <p:cNvGrpSpPr/>
          <p:nvPr/>
        </p:nvGrpSpPr>
        <p:grpSpPr>
          <a:xfrm>
            <a:off x="0" y="0"/>
            <a:ext cx="5837899" cy="536050"/>
            <a:chOff x="0" y="0"/>
            <a:chExt cx="5837899" cy="536050"/>
          </a:xfrm>
        </p:grpSpPr>
        <p:pic>
          <p:nvPicPr>
            <p:cNvPr id="141" name="Google Shape;141;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42" name="Google Shape;142;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43" name="Google Shape;143;p15"/>
          <p:cNvSpPr txBox="1">
            <a:spLocks noGrp="1"/>
          </p:cNvSpPr>
          <p:nvPr>
            <p:ph type="subTitle" idx="3"/>
          </p:nvPr>
        </p:nvSpPr>
        <p:spPr>
          <a:xfrm>
            <a:off x="713225" y="2109675"/>
            <a:ext cx="4294800" cy="2503500"/>
          </a:xfrm>
          <a:prstGeom prst="rect">
            <a:avLst/>
          </a:prstGeom>
        </p:spPr>
        <p:txBody>
          <a:bodyPr spcFirstLastPara="1" wrap="square" lIns="91425" tIns="91425" rIns="91425" bIns="91425" anchor="t" anchorCtr="0">
            <a:noAutofit/>
          </a:bodyPr>
          <a:lstStyle>
            <a:lvl1pPr lvl="0">
              <a:spcBef>
                <a:spcPts val="0"/>
              </a:spcBef>
              <a:spcAft>
                <a:spcPts val="0"/>
              </a:spcAft>
              <a:buSzPts val="1200"/>
              <a:buAutoNum type="arabicPeriod"/>
              <a:defRPr/>
            </a:lvl1pPr>
            <a:lvl2pPr lvl="1">
              <a:spcBef>
                <a:spcPts val="1000"/>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a:spLocks noGrp="1"/>
          </p:cNvSpPr>
          <p:nvPr>
            <p:ph type="body" idx="1"/>
          </p:nvPr>
        </p:nvSpPr>
        <p:spPr>
          <a:xfrm>
            <a:off x="2145600" y="2101875"/>
            <a:ext cx="4852800" cy="1763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172" name="Google Shape;172;p18"/>
          <p:cNvSpPr txBox="1">
            <a:spLocks noGrp="1"/>
          </p:cNvSpPr>
          <p:nvPr>
            <p:ph type="subTitle" idx="2"/>
          </p:nvPr>
        </p:nvSpPr>
        <p:spPr>
          <a:xfrm>
            <a:off x="2145600" y="2101150"/>
            <a:ext cx="4852800" cy="1763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8" name="Google Shape;18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9" name="Google Shape;189;p20"/>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20"/>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0"/>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0"/>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0"/>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4" name="Google Shape;194;p20"/>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5" name="Google Shape;195;p20"/>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6" name="Google Shape;196;p20"/>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97" name="Google Shape;197;p20"/>
          <p:cNvGrpSpPr/>
          <p:nvPr/>
        </p:nvGrpSpPr>
        <p:grpSpPr>
          <a:xfrm>
            <a:off x="-1" y="-4719"/>
            <a:ext cx="9144001" cy="5148207"/>
            <a:chOff x="-1" y="-4719"/>
            <a:chExt cx="9144001" cy="5148207"/>
          </a:xfrm>
        </p:grpSpPr>
        <p:pic>
          <p:nvPicPr>
            <p:cNvPr id="198" name="Google Shape;198;p20"/>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199" name="Google Shape;199;p20"/>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200" name="Google Shape;200;p20"/>
          <p:cNvGrpSpPr/>
          <p:nvPr/>
        </p:nvGrpSpPr>
        <p:grpSpPr>
          <a:xfrm rot="10800000">
            <a:off x="0" y="-4719"/>
            <a:ext cx="4881173" cy="365700"/>
            <a:chOff x="4261050" y="4610675"/>
            <a:chExt cx="4881173" cy="365700"/>
          </a:xfrm>
        </p:grpSpPr>
        <p:pic>
          <p:nvPicPr>
            <p:cNvPr id="201" name="Google Shape;201;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02" name="Google Shape;202;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713225" y="539500"/>
            <a:ext cx="2760600" cy="4064400"/>
          </a:xfrm>
          <a:prstGeom prst="round2DiagRect">
            <a:avLst>
              <a:gd name="adj1" fmla="val 16667"/>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4" name="Google Shape;54;p6"/>
          <p:cNvPicPr preferRelativeResize="0"/>
          <p:nvPr/>
        </p:nvPicPr>
        <p:blipFill rotWithShape="1">
          <a:blip r:embed="rId3">
            <a:alphaModFix/>
          </a:blip>
          <a:srcRect l="31651" t="130" b="18270"/>
          <a:stretch/>
        </p:blipFill>
        <p:spPr>
          <a:xfrm rot="10800000" flipH="1">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4" r:id="rId12"/>
    <p:sldLayoutId id="2147483666"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Printing </a:t>
            </a:r>
            <a:r>
              <a:rPr lang="en-US" dirty="0"/>
              <a:t>Management</a:t>
            </a:r>
            <a:r>
              <a:rPr lang="en" dirty="0"/>
              <a:t> System</a:t>
            </a:r>
            <a:endParaRPr dirty="0"/>
          </a:p>
        </p:txBody>
      </p:sp>
      <p:sp>
        <p:nvSpPr>
          <p:cNvPr id="4" name="TextBox 3">
            <a:extLst>
              <a:ext uri="{FF2B5EF4-FFF2-40B4-BE49-F238E27FC236}">
                <a16:creationId xmlns:a16="http://schemas.microsoft.com/office/drawing/2014/main" id="{CE2D27AE-2B9B-5B39-308C-33A5603CEBE5}"/>
              </a:ext>
            </a:extLst>
          </p:cNvPr>
          <p:cNvSpPr txBox="1"/>
          <p:nvPr/>
        </p:nvSpPr>
        <p:spPr>
          <a:xfrm>
            <a:off x="972300" y="3030583"/>
            <a:ext cx="7199400" cy="307777"/>
          </a:xfrm>
          <a:prstGeom prst="rect">
            <a:avLst/>
          </a:prstGeom>
          <a:noFill/>
        </p:spPr>
        <p:txBody>
          <a:bodyPr wrap="square" rtlCol="0">
            <a:spAutoFit/>
          </a:bodyPr>
          <a:lstStyle/>
          <a:p>
            <a:pPr algn="ctr"/>
            <a:r>
              <a:rPr lang="en-US" dirty="0">
                <a:solidFill>
                  <a:schemeClr val="tx2">
                    <a:lumMod val="25000"/>
                  </a:schemeClr>
                </a:solidFill>
              </a:rPr>
              <a:t>SWE363-Web </a:t>
            </a:r>
            <a:r>
              <a:rPr lang="en-US" dirty="0">
                <a:solidFill>
                  <a:schemeClr val="tx2">
                    <a:lumMod val="25000"/>
                  </a:schemeClr>
                </a:solidFill>
                <a:latin typeface="Poppins" panose="00000500000000000000" pitchFamily="2" charset="0"/>
                <a:cs typeface="Poppins" panose="00000500000000000000" pitchFamily="2" charset="0"/>
              </a:rPr>
              <a:t>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6" name="Google Shape;902;p57">
            <a:extLst>
              <a:ext uri="{FF2B5EF4-FFF2-40B4-BE49-F238E27FC236}">
                <a16:creationId xmlns:a16="http://schemas.microsoft.com/office/drawing/2014/main" id="{08705DF1-71E5-E82E-3547-759873D22EF0}"/>
              </a:ext>
            </a:extLst>
          </p:cNvPr>
          <p:cNvPicPr preferRelativeResize="0"/>
          <p:nvPr/>
        </p:nvPicPr>
        <p:blipFill>
          <a:blip r:embed="rId3">
            <a:alphaModFix/>
          </a:blip>
          <a:stretch>
            <a:fillRect/>
          </a:stretch>
        </p:blipFill>
        <p:spPr>
          <a:xfrm rot="7927851">
            <a:off x="-884779" y="-300795"/>
            <a:ext cx="1769556" cy="1769548"/>
          </a:xfrm>
          <a:prstGeom prst="rect">
            <a:avLst/>
          </a:prstGeom>
          <a:noFill/>
          <a:ln>
            <a:noFill/>
          </a:ln>
        </p:spPr>
      </p:pic>
      <p:sp>
        <p:nvSpPr>
          <p:cNvPr id="370" name="Google Shape;370;p39"/>
          <p:cNvSpPr txBox="1">
            <a:spLocks noGrp="1"/>
          </p:cNvSpPr>
          <p:nvPr>
            <p:ph type="title"/>
          </p:nvPr>
        </p:nvSpPr>
        <p:spPr>
          <a:xfrm>
            <a:off x="2202696" y="1324562"/>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pic>
        <p:nvPicPr>
          <p:cNvPr id="369" name="Google Shape;369;p39"/>
          <p:cNvPicPr preferRelativeResize="0"/>
          <p:nvPr/>
        </p:nvPicPr>
        <p:blipFill rotWithShape="1">
          <a:blip r:embed="rId4">
            <a:alphaModFix/>
          </a:blip>
          <a:srcRect t="129" b="129"/>
          <a:stretch/>
        </p:blipFill>
        <p:spPr>
          <a:xfrm rot="10800000">
            <a:off x="-1" y="3921047"/>
            <a:ext cx="1716695" cy="13079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45" name="Google Shape;345;p37"/>
          <p:cNvSpPr txBox="1">
            <a:spLocks noGrp="1"/>
          </p:cNvSpPr>
          <p:nvPr>
            <p:ph type="title" idx="2"/>
          </p:nvPr>
        </p:nvSpPr>
        <p:spPr>
          <a:xfrm>
            <a:off x="3759205" y="169909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6" name="Google Shape;346;p37"/>
          <p:cNvSpPr txBox="1">
            <a:spLocks noGrp="1"/>
          </p:cNvSpPr>
          <p:nvPr>
            <p:ph type="title" idx="3"/>
          </p:nvPr>
        </p:nvSpPr>
        <p:spPr>
          <a:xfrm>
            <a:off x="4690005" y="169909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7" name="Google Shape;347;p37"/>
          <p:cNvSpPr txBox="1">
            <a:spLocks noGrp="1"/>
          </p:cNvSpPr>
          <p:nvPr>
            <p:ph type="title" idx="4"/>
          </p:nvPr>
        </p:nvSpPr>
        <p:spPr>
          <a:xfrm>
            <a:off x="3759193" y="278175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8" name="Google Shape;348;p37"/>
          <p:cNvSpPr txBox="1">
            <a:spLocks noGrp="1"/>
          </p:cNvSpPr>
          <p:nvPr>
            <p:ph type="title" idx="5"/>
          </p:nvPr>
        </p:nvSpPr>
        <p:spPr>
          <a:xfrm>
            <a:off x="4689993" y="278175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9" name="Google Shape;349;p37"/>
          <p:cNvSpPr txBox="1">
            <a:spLocks noGrp="1"/>
          </p:cNvSpPr>
          <p:nvPr>
            <p:ph type="title" idx="6"/>
          </p:nvPr>
        </p:nvSpPr>
        <p:spPr>
          <a:xfrm>
            <a:off x="3759207" y="3864413"/>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1" name="Google Shape;351;p37"/>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tx2">
                    <a:lumMod val="25000"/>
                  </a:schemeClr>
                </a:solidFill>
              </a:rPr>
              <a:t>About</a:t>
            </a:r>
            <a:r>
              <a:rPr lang="en-US" dirty="0"/>
              <a:t> Us</a:t>
            </a:r>
          </a:p>
        </p:txBody>
      </p:sp>
      <p:sp>
        <p:nvSpPr>
          <p:cNvPr id="352" name="Google Shape;352;p37"/>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i="0" dirty="0">
                <a:solidFill>
                  <a:schemeClr val="tx2">
                    <a:lumMod val="25000"/>
                  </a:schemeClr>
                </a:solidFill>
                <a:effectLst/>
                <a:latin typeface="Poppins" panose="00000500000000000000" pitchFamily="2" charset="0"/>
                <a:cs typeface="Poppins" panose="00000500000000000000" pitchFamily="2" charset="0"/>
              </a:rPr>
              <a:t>Executive Summary</a:t>
            </a:r>
            <a:endParaRPr dirty="0">
              <a:latin typeface="Poppins" panose="00000500000000000000" pitchFamily="2" charset="0"/>
              <a:cs typeface="Poppins" panose="00000500000000000000" pitchFamily="2" charset="0"/>
            </a:endParaRPr>
          </a:p>
        </p:txBody>
      </p:sp>
      <p:sp>
        <p:nvSpPr>
          <p:cNvPr id="353" name="Google Shape;353;p37"/>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i="0" dirty="0">
                <a:solidFill>
                  <a:schemeClr val="tx2">
                    <a:lumMod val="25000"/>
                  </a:schemeClr>
                </a:solidFill>
                <a:effectLst/>
                <a:latin typeface="Poppins" panose="00000500000000000000" pitchFamily="2" charset="0"/>
                <a:cs typeface="Poppins" panose="00000500000000000000" pitchFamily="2" charset="0"/>
              </a:rPr>
              <a:t>Users of the application</a:t>
            </a:r>
            <a:endParaRPr dirty="0">
              <a:solidFill>
                <a:schemeClr val="tx2">
                  <a:lumMod val="25000"/>
                </a:schemeClr>
              </a:solidFill>
              <a:latin typeface="Poppins" panose="00000500000000000000" pitchFamily="2" charset="0"/>
              <a:cs typeface="Poppins" panose="00000500000000000000" pitchFamily="2" charset="0"/>
            </a:endParaRPr>
          </a:p>
        </p:txBody>
      </p:sp>
      <p:sp>
        <p:nvSpPr>
          <p:cNvPr id="354" name="Google Shape;354;p37"/>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Functionalities</a:t>
            </a:r>
            <a:endParaRPr dirty="0"/>
          </a:p>
        </p:txBody>
      </p:sp>
      <p:sp>
        <p:nvSpPr>
          <p:cNvPr id="355" name="Google Shape;355;p37"/>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Storyboard</a:t>
            </a:r>
            <a:endParaRPr dirty="0"/>
          </a:p>
        </p:txBody>
      </p:sp>
      <p:pic>
        <p:nvPicPr>
          <p:cNvPr id="357" name="Google Shape;357;p37"/>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DE4A0D-ECE5-085E-2AF9-8948DE2A2389}"/>
              </a:ext>
            </a:extLst>
          </p:cNvPr>
          <p:cNvSpPr/>
          <p:nvPr/>
        </p:nvSpPr>
        <p:spPr>
          <a:xfrm rot="10800000">
            <a:off x="443027" y="1390219"/>
            <a:ext cx="1790681" cy="2931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96CB1551-94D9-64AB-649A-9871B503E498}"/>
              </a:ext>
            </a:extLst>
          </p:cNvPr>
          <p:cNvSpPr>
            <a:spLocks noGrp="1"/>
          </p:cNvSpPr>
          <p:nvPr>
            <p:ph type="title"/>
          </p:nvPr>
        </p:nvSpPr>
        <p:spPr/>
        <p:txBody>
          <a:bodyPr/>
          <a:lstStyle/>
          <a:p>
            <a:r>
              <a:rPr lang="en-US" dirty="0"/>
              <a:t>Meet Our Project Team</a:t>
            </a:r>
          </a:p>
        </p:txBody>
      </p:sp>
      <p:sp>
        <p:nvSpPr>
          <p:cNvPr id="13" name="Rectangle: Rounded Corners 12">
            <a:extLst>
              <a:ext uri="{FF2B5EF4-FFF2-40B4-BE49-F238E27FC236}">
                <a16:creationId xmlns:a16="http://schemas.microsoft.com/office/drawing/2014/main" id="{0BECE4C3-E7FC-F48E-077A-16EADB9217C6}"/>
              </a:ext>
            </a:extLst>
          </p:cNvPr>
          <p:cNvSpPr>
            <a:spLocks/>
          </p:cNvSpPr>
          <p:nvPr/>
        </p:nvSpPr>
        <p:spPr>
          <a:xfrm>
            <a:off x="367034" y="1390219"/>
            <a:ext cx="1942667" cy="812238"/>
          </a:xfrm>
          <a:prstGeom prst="roundRect">
            <a:avLst/>
          </a:prstGeom>
          <a:solidFill>
            <a:srgbClr val="D3E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4" name="Oval 13">
            <a:extLst>
              <a:ext uri="{FF2B5EF4-FFF2-40B4-BE49-F238E27FC236}">
                <a16:creationId xmlns:a16="http://schemas.microsoft.com/office/drawing/2014/main" id="{5A68E5C0-5EBC-0F9E-201C-3C33B87E1980}"/>
              </a:ext>
            </a:extLst>
          </p:cNvPr>
          <p:cNvSpPr/>
          <p:nvPr/>
        </p:nvSpPr>
        <p:spPr>
          <a:xfrm>
            <a:off x="802791" y="1465216"/>
            <a:ext cx="1095282" cy="1051560"/>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725512E-0FE8-F75A-A1D5-AB1E39F478B6}"/>
              </a:ext>
            </a:extLst>
          </p:cNvPr>
          <p:cNvSpPr txBox="1"/>
          <p:nvPr/>
        </p:nvSpPr>
        <p:spPr>
          <a:xfrm>
            <a:off x="374983" y="2516776"/>
            <a:ext cx="1942667" cy="307777"/>
          </a:xfrm>
          <a:prstGeom prst="rect">
            <a:avLst/>
          </a:prstGeom>
          <a:noFill/>
        </p:spPr>
        <p:txBody>
          <a:bodyPr wrap="square" rtlCol="0">
            <a:spAutoFit/>
          </a:bodyPr>
          <a:lstStyle/>
          <a:p>
            <a:pPr algn="ctr"/>
            <a:r>
              <a:rPr lang="en-US" b="1" dirty="0">
                <a:latin typeface="Poppins" panose="00000500000000000000" pitchFamily="2" charset="0"/>
                <a:cs typeface="Poppins" panose="00000500000000000000" pitchFamily="2" charset="0"/>
              </a:rPr>
              <a:t>Ayman</a:t>
            </a:r>
            <a:r>
              <a:rPr lang="en-US" b="1" dirty="0"/>
              <a:t> </a:t>
            </a:r>
            <a:r>
              <a:rPr lang="en-US" b="1" dirty="0">
                <a:latin typeface="Poppins" panose="00000500000000000000" pitchFamily="2" charset="0"/>
                <a:cs typeface="Poppins" panose="00000500000000000000" pitchFamily="2" charset="0"/>
              </a:rPr>
              <a:t>Musalli</a:t>
            </a:r>
          </a:p>
        </p:txBody>
      </p:sp>
      <p:sp>
        <p:nvSpPr>
          <p:cNvPr id="29" name="TextBox 28">
            <a:extLst>
              <a:ext uri="{FF2B5EF4-FFF2-40B4-BE49-F238E27FC236}">
                <a16:creationId xmlns:a16="http://schemas.microsoft.com/office/drawing/2014/main" id="{5C0F77EA-5C56-C605-F17C-0448C73D4D36}"/>
              </a:ext>
            </a:extLst>
          </p:cNvPr>
          <p:cNvSpPr txBox="1"/>
          <p:nvPr/>
        </p:nvSpPr>
        <p:spPr>
          <a:xfrm>
            <a:off x="390350" y="2717301"/>
            <a:ext cx="1858370" cy="338554"/>
          </a:xfrm>
          <a:prstGeom prst="rect">
            <a:avLst/>
          </a:prstGeom>
          <a:noFill/>
        </p:spPr>
        <p:txBody>
          <a:bodyPr wrap="square" rtlCol="0">
            <a:spAutoFit/>
          </a:bodyPr>
          <a:lstStyle/>
          <a:p>
            <a:pPr algn="ctr"/>
            <a:r>
              <a:rPr lang="en-US" sz="1200" i="1" dirty="0">
                <a:latin typeface="Poppins" panose="00000500000000000000" pitchFamily="2" charset="0"/>
                <a:cs typeface="Poppins" panose="00000500000000000000" pitchFamily="2" charset="0"/>
              </a:rPr>
              <a:t>UI/UX Designer</a:t>
            </a:r>
            <a:r>
              <a:rPr lang="en-US" sz="1600" i="1" dirty="0"/>
              <a:t> </a:t>
            </a:r>
            <a:endParaRPr lang="en-US" sz="1200" i="1" dirty="0">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804CE330-F043-2DBB-3B22-140F8A8D5F80}"/>
              </a:ext>
            </a:extLst>
          </p:cNvPr>
          <p:cNvSpPr txBox="1"/>
          <p:nvPr/>
        </p:nvSpPr>
        <p:spPr>
          <a:xfrm>
            <a:off x="443027" y="3025587"/>
            <a:ext cx="1790149" cy="1323439"/>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Designs intuitive user interfaces, creates wireframes and prototypes, and focuses on usability, accessibility, and smooth user experiences.</a:t>
            </a:r>
          </a:p>
          <a:p>
            <a:endParaRPr lang="en-US" sz="1000" dirty="0"/>
          </a:p>
        </p:txBody>
      </p:sp>
      <p:sp>
        <p:nvSpPr>
          <p:cNvPr id="37" name="Rectangle: Rounded Corners 36">
            <a:extLst>
              <a:ext uri="{FF2B5EF4-FFF2-40B4-BE49-F238E27FC236}">
                <a16:creationId xmlns:a16="http://schemas.microsoft.com/office/drawing/2014/main" id="{2B31675B-7E31-C575-4C88-B557DDF322B1}"/>
              </a:ext>
            </a:extLst>
          </p:cNvPr>
          <p:cNvSpPr/>
          <p:nvPr/>
        </p:nvSpPr>
        <p:spPr>
          <a:xfrm rot="10800000">
            <a:off x="2514243" y="1390218"/>
            <a:ext cx="1790681" cy="2931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E04EA94A-308C-9D17-E1C3-85D64146C698}"/>
              </a:ext>
            </a:extLst>
          </p:cNvPr>
          <p:cNvSpPr>
            <a:spLocks/>
          </p:cNvSpPr>
          <p:nvPr/>
        </p:nvSpPr>
        <p:spPr>
          <a:xfrm>
            <a:off x="2438250" y="1390218"/>
            <a:ext cx="1942667" cy="812238"/>
          </a:xfrm>
          <a:prstGeom prst="roundRect">
            <a:avLst/>
          </a:prstGeom>
          <a:solidFill>
            <a:srgbClr val="D3E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39" name="Oval 38">
            <a:extLst>
              <a:ext uri="{FF2B5EF4-FFF2-40B4-BE49-F238E27FC236}">
                <a16:creationId xmlns:a16="http://schemas.microsoft.com/office/drawing/2014/main" id="{EC719CB6-4621-BB1E-DA92-EF5251C4584A}"/>
              </a:ext>
            </a:extLst>
          </p:cNvPr>
          <p:cNvSpPr/>
          <p:nvPr/>
        </p:nvSpPr>
        <p:spPr>
          <a:xfrm>
            <a:off x="2874007" y="1465215"/>
            <a:ext cx="1071154" cy="1051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86378C6-3F3B-0488-6D34-25E11D2F7121}"/>
              </a:ext>
            </a:extLst>
          </p:cNvPr>
          <p:cNvSpPr txBox="1"/>
          <p:nvPr/>
        </p:nvSpPr>
        <p:spPr>
          <a:xfrm>
            <a:off x="2446199" y="2516775"/>
            <a:ext cx="1942667" cy="307777"/>
          </a:xfrm>
          <a:prstGeom prst="rect">
            <a:avLst/>
          </a:prstGeom>
          <a:noFill/>
        </p:spPr>
        <p:txBody>
          <a:bodyPr wrap="square" rtlCol="0">
            <a:spAutoFit/>
          </a:bodyPr>
          <a:lstStyle/>
          <a:p>
            <a:pPr algn="ctr"/>
            <a:r>
              <a:rPr lang="en-US" b="1" dirty="0">
                <a:latin typeface="Poppins" panose="00000500000000000000" pitchFamily="2" charset="0"/>
                <a:cs typeface="Poppins" panose="00000500000000000000" pitchFamily="2" charset="0"/>
              </a:rPr>
              <a:t>Mohammed Sohail</a:t>
            </a:r>
            <a:endParaRPr lang="en-US" b="1" dirty="0"/>
          </a:p>
        </p:txBody>
      </p:sp>
      <p:sp>
        <p:nvSpPr>
          <p:cNvPr id="41" name="TextBox 40">
            <a:extLst>
              <a:ext uri="{FF2B5EF4-FFF2-40B4-BE49-F238E27FC236}">
                <a16:creationId xmlns:a16="http://schemas.microsoft.com/office/drawing/2014/main" id="{FF082232-C8EF-E6BC-0C51-EBD3C7A73475}"/>
              </a:ext>
            </a:extLst>
          </p:cNvPr>
          <p:cNvSpPr txBox="1"/>
          <p:nvPr/>
        </p:nvSpPr>
        <p:spPr>
          <a:xfrm>
            <a:off x="2552681" y="2792695"/>
            <a:ext cx="1751711" cy="276999"/>
          </a:xfrm>
          <a:prstGeom prst="rect">
            <a:avLst/>
          </a:prstGeom>
          <a:noFill/>
        </p:spPr>
        <p:txBody>
          <a:bodyPr wrap="square" rtlCol="0">
            <a:spAutoFit/>
          </a:bodyPr>
          <a:lstStyle/>
          <a:p>
            <a:pPr algn="ctr"/>
            <a:r>
              <a:rPr lang="en-US" sz="1200" i="1" dirty="0">
                <a:solidFill>
                  <a:schemeClr val="tx2">
                    <a:lumMod val="25000"/>
                  </a:schemeClr>
                </a:solidFill>
                <a:latin typeface="Poppins" panose="00000500000000000000" pitchFamily="2" charset="0"/>
                <a:cs typeface="Poppins" panose="00000500000000000000" pitchFamily="2" charset="0"/>
              </a:rPr>
              <a:t>Back-End Developer</a:t>
            </a:r>
          </a:p>
        </p:txBody>
      </p:sp>
      <p:sp>
        <p:nvSpPr>
          <p:cNvPr id="42" name="TextBox 41">
            <a:extLst>
              <a:ext uri="{FF2B5EF4-FFF2-40B4-BE49-F238E27FC236}">
                <a16:creationId xmlns:a16="http://schemas.microsoft.com/office/drawing/2014/main" id="{2D5440F7-DA31-2E62-74A8-4BDA7E399A36}"/>
              </a:ext>
            </a:extLst>
          </p:cNvPr>
          <p:cNvSpPr txBox="1"/>
          <p:nvPr/>
        </p:nvSpPr>
        <p:spPr>
          <a:xfrm>
            <a:off x="2514243" y="3025586"/>
            <a:ext cx="1874623" cy="1438855"/>
          </a:xfrm>
          <a:prstGeom prst="rect">
            <a:avLst/>
          </a:prstGeom>
          <a:noFill/>
        </p:spPr>
        <p:txBody>
          <a:bodyPr wrap="square" rtlCol="0">
            <a:spAutoFit/>
          </a:bodyPr>
          <a:lstStyle/>
          <a:p>
            <a:r>
              <a:rPr lang="en-US" sz="1000">
                <a:latin typeface="Poppins" panose="00000500000000000000" pitchFamily="2" charset="0"/>
                <a:cs typeface="Poppins" panose="00000500000000000000" pitchFamily="2" charset="0"/>
              </a:rPr>
              <a:t>Builds </a:t>
            </a:r>
            <a:r>
              <a:rPr lang="en-US" sz="1000" dirty="0" err="1">
                <a:latin typeface="Poppins" panose="00000500000000000000" pitchFamily="2" charset="0"/>
                <a:cs typeface="Poppins" panose="00000500000000000000" pitchFamily="2" charset="0"/>
              </a:rPr>
              <a:t>FastAPI</a:t>
            </a:r>
            <a:r>
              <a:rPr lang="en-US" sz="1000" dirty="0">
                <a:latin typeface="Poppins" panose="00000500000000000000" pitchFamily="2" charset="0"/>
                <a:cs typeface="Poppins" panose="00000500000000000000" pitchFamily="2" charset="0"/>
              </a:rPr>
              <a:t> backends, designed REST APIs, integrated databases, optimized retrieval pipelines, ensuring sub-second responses, deployments</a:t>
            </a:r>
          </a:p>
          <a:p>
            <a:pPr algn="ctr"/>
            <a:endParaRPr lang="en-US" dirty="0">
              <a:latin typeface="Poppins" panose="00000500000000000000" pitchFamily="2" charset="0"/>
              <a:cs typeface="Poppins" panose="00000500000000000000" pitchFamily="2" charset="0"/>
            </a:endParaRPr>
          </a:p>
        </p:txBody>
      </p:sp>
      <p:sp>
        <p:nvSpPr>
          <p:cNvPr id="43" name="Rectangle: Rounded Corners 42">
            <a:extLst>
              <a:ext uri="{FF2B5EF4-FFF2-40B4-BE49-F238E27FC236}">
                <a16:creationId xmlns:a16="http://schemas.microsoft.com/office/drawing/2014/main" id="{C67C013B-F11E-7597-4B8A-4FFF3F2C6F34}"/>
              </a:ext>
            </a:extLst>
          </p:cNvPr>
          <p:cNvSpPr/>
          <p:nvPr/>
        </p:nvSpPr>
        <p:spPr>
          <a:xfrm rot="10800000">
            <a:off x="4654389" y="1390218"/>
            <a:ext cx="1790681" cy="2931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E426BB91-172B-F2A4-B9F5-DBE515CD480C}"/>
              </a:ext>
            </a:extLst>
          </p:cNvPr>
          <p:cNvSpPr>
            <a:spLocks/>
          </p:cNvSpPr>
          <p:nvPr/>
        </p:nvSpPr>
        <p:spPr>
          <a:xfrm>
            <a:off x="4578396" y="1390218"/>
            <a:ext cx="1942667" cy="812238"/>
          </a:xfrm>
          <a:prstGeom prst="roundRect">
            <a:avLst/>
          </a:prstGeom>
          <a:solidFill>
            <a:srgbClr val="D3E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45" name="Oval 44">
            <a:extLst>
              <a:ext uri="{FF2B5EF4-FFF2-40B4-BE49-F238E27FC236}">
                <a16:creationId xmlns:a16="http://schemas.microsoft.com/office/drawing/2014/main" id="{9FFFE94C-A2FB-7B1E-E0DD-A0C5BBDBE7C4}"/>
              </a:ext>
            </a:extLst>
          </p:cNvPr>
          <p:cNvSpPr/>
          <p:nvPr/>
        </p:nvSpPr>
        <p:spPr>
          <a:xfrm>
            <a:off x="5014153" y="1465215"/>
            <a:ext cx="1071154" cy="1051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8C6851-FC8E-FE22-1186-9F377FE89297}"/>
              </a:ext>
            </a:extLst>
          </p:cNvPr>
          <p:cNvSpPr txBox="1"/>
          <p:nvPr/>
        </p:nvSpPr>
        <p:spPr>
          <a:xfrm>
            <a:off x="4586345" y="2516775"/>
            <a:ext cx="1942667" cy="307777"/>
          </a:xfrm>
          <a:prstGeom prst="rect">
            <a:avLst/>
          </a:prstGeom>
          <a:noFill/>
        </p:spPr>
        <p:txBody>
          <a:bodyPr wrap="square" rtlCol="0">
            <a:spAutoFit/>
          </a:bodyPr>
          <a:lstStyle/>
          <a:p>
            <a:pPr algn="ctr"/>
            <a:r>
              <a:rPr lang="en-US" b="1" dirty="0">
                <a:latin typeface="Poppins" panose="00000500000000000000" pitchFamily="2" charset="0"/>
                <a:cs typeface="Poppins" panose="00000500000000000000" pitchFamily="2" charset="0"/>
              </a:rPr>
              <a:t>Moaz Ahmed</a:t>
            </a:r>
          </a:p>
        </p:txBody>
      </p:sp>
      <p:sp>
        <p:nvSpPr>
          <p:cNvPr id="47" name="TextBox 46">
            <a:extLst>
              <a:ext uri="{FF2B5EF4-FFF2-40B4-BE49-F238E27FC236}">
                <a16:creationId xmlns:a16="http://schemas.microsoft.com/office/drawing/2014/main" id="{44299F0B-97A8-0B67-A6D8-F8F2B672F687}"/>
              </a:ext>
            </a:extLst>
          </p:cNvPr>
          <p:cNvSpPr txBox="1"/>
          <p:nvPr/>
        </p:nvSpPr>
        <p:spPr>
          <a:xfrm>
            <a:off x="4604941" y="2735470"/>
            <a:ext cx="1859081" cy="276999"/>
          </a:xfrm>
          <a:prstGeom prst="rect">
            <a:avLst/>
          </a:prstGeom>
          <a:noFill/>
        </p:spPr>
        <p:txBody>
          <a:bodyPr wrap="square" rtlCol="0">
            <a:spAutoFit/>
          </a:bodyPr>
          <a:lstStyle/>
          <a:p>
            <a:pPr algn="ctr"/>
            <a:r>
              <a:rPr lang="en-US" sz="1200" i="1" dirty="0">
                <a:solidFill>
                  <a:schemeClr val="tx2">
                    <a:lumMod val="25000"/>
                  </a:schemeClr>
                </a:solidFill>
                <a:latin typeface="Poppins" panose="00000500000000000000" pitchFamily="2" charset="0"/>
                <a:cs typeface="Poppins" panose="00000500000000000000" pitchFamily="2" charset="0"/>
              </a:rPr>
              <a:t>Frond-End Developer</a:t>
            </a:r>
          </a:p>
        </p:txBody>
      </p:sp>
      <p:sp>
        <p:nvSpPr>
          <p:cNvPr id="48" name="TextBox 47">
            <a:extLst>
              <a:ext uri="{FF2B5EF4-FFF2-40B4-BE49-F238E27FC236}">
                <a16:creationId xmlns:a16="http://schemas.microsoft.com/office/drawing/2014/main" id="{BB488C7E-F9E7-53F9-6F63-42E55E68373E}"/>
              </a:ext>
            </a:extLst>
          </p:cNvPr>
          <p:cNvSpPr txBox="1"/>
          <p:nvPr/>
        </p:nvSpPr>
        <p:spPr>
          <a:xfrm>
            <a:off x="4654389" y="3025586"/>
            <a:ext cx="1790149" cy="1446550"/>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Builds responsive user interfaces, implements interactive components, and ensures smooth user experiences across devices.</a:t>
            </a:r>
          </a:p>
          <a:p>
            <a:pPr algn="ctr"/>
            <a:endParaRPr lang="en-US" dirty="0"/>
          </a:p>
          <a:p>
            <a:pPr algn="ctr"/>
            <a:endParaRPr lang="en-US" dirty="0"/>
          </a:p>
        </p:txBody>
      </p:sp>
      <p:sp>
        <p:nvSpPr>
          <p:cNvPr id="49" name="Rectangle: Rounded Corners 48">
            <a:extLst>
              <a:ext uri="{FF2B5EF4-FFF2-40B4-BE49-F238E27FC236}">
                <a16:creationId xmlns:a16="http://schemas.microsoft.com/office/drawing/2014/main" id="{642DC386-7AAA-915C-E46E-140F923CFD32}"/>
              </a:ext>
            </a:extLst>
          </p:cNvPr>
          <p:cNvSpPr/>
          <p:nvPr/>
        </p:nvSpPr>
        <p:spPr>
          <a:xfrm rot="10800000">
            <a:off x="6786585" y="1390218"/>
            <a:ext cx="1790681" cy="2931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7ABBD629-353B-69BD-EDD4-072203168771}"/>
              </a:ext>
            </a:extLst>
          </p:cNvPr>
          <p:cNvSpPr>
            <a:spLocks/>
          </p:cNvSpPr>
          <p:nvPr/>
        </p:nvSpPr>
        <p:spPr>
          <a:xfrm>
            <a:off x="6710592" y="1390218"/>
            <a:ext cx="1942667" cy="812238"/>
          </a:xfrm>
          <a:prstGeom prst="roundRect">
            <a:avLst/>
          </a:prstGeom>
          <a:solidFill>
            <a:srgbClr val="D3E1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51" name="Oval 50">
            <a:extLst>
              <a:ext uri="{FF2B5EF4-FFF2-40B4-BE49-F238E27FC236}">
                <a16:creationId xmlns:a16="http://schemas.microsoft.com/office/drawing/2014/main" id="{EB5AAECF-59CB-FE8E-6DEC-48FCF0AB9100}"/>
              </a:ext>
            </a:extLst>
          </p:cNvPr>
          <p:cNvSpPr/>
          <p:nvPr/>
        </p:nvSpPr>
        <p:spPr>
          <a:xfrm>
            <a:off x="7146349" y="1465215"/>
            <a:ext cx="1071154" cy="1051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BDE297A-B8A8-8248-9E5E-0598BF0A5683}"/>
              </a:ext>
            </a:extLst>
          </p:cNvPr>
          <p:cNvSpPr txBox="1"/>
          <p:nvPr/>
        </p:nvSpPr>
        <p:spPr>
          <a:xfrm>
            <a:off x="6718541" y="2516775"/>
            <a:ext cx="1942667" cy="307777"/>
          </a:xfrm>
          <a:prstGeom prst="rect">
            <a:avLst/>
          </a:prstGeom>
          <a:noFill/>
        </p:spPr>
        <p:txBody>
          <a:bodyPr wrap="square" rtlCol="0">
            <a:spAutoFit/>
          </a:bodyPr>
          <a:lstStyle/>
          <a:p>
            <a:pPr algn="ctr"/>
            <a:r>
              <a:rPr lang="en-US" b="1" dirty="0">
                <a:latin typeface="Poppins" panose="00000500000000000000" pitchFamily="2" charset="0"/>
                <a:cs typeface="Poppins" panose="00000500000000000000" pitchFamily="2" charset="0"/>
              </a:rPr>
              <a:t>Ahmed </a:t>
            </a:r>
            <a:r>
              <a:rPr lang="en-US" b="1" dirty="0" err="1">
                <a:latin typeface="Poppins" panose="00000500000000000000" pitchFamily="2" charset="0"/>
                <a:cs typeface="Poppins" panose="00000500000000000000" pitchFamily="2" charset="0"/>
              </a:rPr>
              <a:t>Alnasser</a:t>
            </a:r>
            <a:endParaRPr lang="en-US" b="1" dirty="0">
              <a:latin typeface="Poppins" panose="00000500000000000000" pitchFamily="2" charset="0"/>
              <a:cs typeface="Poppins" panose="00000500000000000000" pitchFamily="2" charset="0"/>
            </a:endParaRPr>
          </a:p>
        </p:txBody>
      </p:sp>
      <p:sp>
        <p:nvSpPr>
          <p:cNvPr id="53" name="TextBox 52">
            <a:extLst>
              <a:ext uri="{FF2B5EF4-FFF2-40B4-BE49-F238E27FC236}">
                <a16:creationId xmlns:a16="http://schemas.microsoft.com/office/drawing/2014/main" id="{ADF47A4A-6A1F-09B3-57ED-37E6A9B61BD9}"/>
              </a:ext>
            </a:extLst>
          </p:cNvPr>
          <p:cNvSpPr txBox="1"/>
          <p:nvPr/>
        </p:nvSpPr>
        <p:spPr>
          <a:xfrm>
            <a:off x="6786053" y="2735470"/>
            <a:ext cx="1790150" cy="276999"/>
          </a:xfrm>
          <a:prstGeom prst="rect">
            <a:avLst/>
          </a:prstGeom>
          <a:noFill/>
        </p:spPr>
        <p:txBody>
          <a:bodyPr wrap="square" rtlCol="0">
            <a:spAutoFit/>
          </a:bodyPr>
          <a:lstStyle>
            <a:defPPr marR="0" lvl="0" algn="l" rtl="0">
              <a:lnSpc>
                <a:spcPct val="100000"/>
              </a:lnSpc>
              <a:spcBef>
                <a:spcPts val="0"/>
              </a:spcBef>
              <a:spcAft>
                <a:spcPts val="0"/>
              </a:spcAft>
            </a:defPPr>
            <a:lvl1pPr algn="ctr">
              <a:defRPr sz="1200" i="1">
                <a:solidFill>
                  <a:schemeClr val="tx2">
                    <a:lumMod val="25000"/>
                  </a:schemeClr>
                </a:solidFill>
                <a:latin typeface="Poppins" panose="00000500000000000000" pitchFamily="2" charset="0"/>
                <a:cs typeface="Poppins" panose="00000500000000000000" pitchFamily="2" charset="0"/>
              </a:defRPr>
            </a:lvl1pPr>
          </a:lstStyle>
          <a:p>
            <a:r>
              <a:rPr lang="en-US" dirty="0"/>
              <a:t>Full-Stack Developer</a:t>
            </a:r>
          </a:p>
        </p:txBody>
      </p:sp>
      <p:sp>
        <p:nvSpPr>
          <p:cNvPr id="54" name="TextBox 53">
            <a:extLst>
              <a:ext uri="{FF2B5EF4-FFF2-40B4-BE49-F238E27FC236}">
                <a16:creationId xmlns:a16="http://schemas.microsoft.com/office/drawing/2014/main" id="{BAE83614-1CF0-16F7-6699-A9B6CD9AF880}"/>
              </a:ext>
            </a:extLst>
          </p:cNvPr>
          <p:cNvSpPr txBox="1"/>
          <p:nvPr/>
        </p:nvSpPr>
        <p:spPr>
          <a:xfrm>
            <a:off x="6786585" y="3025586"/>
            <a:ext cx="1790149" cy="1384995"/>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Develops and integrates application features, works across multiple system layers, and supports reliable and scalable solutions.</a:t>
            </a:r>
            <a:endParaRPr lang="en-US" sz="1000" i="1" dirty="0">
              <a:solidFill>
                <a:schemeClr val="tx2">
                  <a:lumMod val="25000"/>
                </a:schemeClr>
              </a:solidFill>
              <a:latin typeface="Poppins" panose="00000500000000000000" pitchFamily="2" charset="0"/>
              <a:cs typeface="Poppins" panose="00000500000000000000" pitchFamily="2" charset="0"/>
            </a:endParaRPr>
          </a:p>
          <a:p>
            <a:endParaRPr lang="en-US" sz="1000" dirty="0">
              <a:latin typeface="Poppins" panose="00000500000000000000" pitchFamily="2" charset="0"/>
              <a:cs typeface="Poppins" panose="00000500000000000000" pitchFamily="2" charset="0"/>
            </a:endParaRPr>
          </a:p>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algn="l"/>
            <a:r>
              <a:rPr lang="en-US" b="1" i="0" dirty="0">
                <a:solidFill>
                  <a:schemeClr val="tx2">
                    <a:lumMod val="25000"/>
                  </a:schemeClr>
                </a:solidFill>
                <a:effectLst/>
                <a:latin typeface="-apple-system"/>
              </a:rPr>
              <a:t>Executive Summary</a:t>
            </a:r>
          </a:p>
        </p:txBody>
      </p:sp>
      <p:sp>
        <p:nvSpPr>
          <p:cNvPr id="378" name="Google Shape;378;p40"/>
          <p:cNvSpPr txBox="1">
            <a:spLocks noGrp="1"/>
          </p:cNvSpPr>
          <p:nvPr>
            <p:ph type="subTitle" idx="2"/>
          </p:nvPr>
        </p:nvSpPr>
        <p:spPr>
          <a:xfrm>
            <a:off x="720000" y="1112200"/>
            <a:ext cx="7558368" cy="3685578"/>
          </a:xfrm>
          <a:prstGeom prst="rect">
            <a:avLst/>
          </a:prstGeom>
        </p:spPr>
        <p:txBody>
          <a:bodyPr spcFirstLastPara="1" wrap="square" lIns="91425" tIns="91425" rIns="91425" bIns="91425" anchor="t" anchorCtr="0">
            <a:noAutofit/>
          </a:bodyPr>
          <a:lstStyle/>
          <a:p>
            <a:pPr algn="just"/>
            <a:r>
              <a:rPr lang="en-US" dirty="0"/>
              <a:t>	The College of Computing and Mathematics currently relies on a paid third-party printing solution that supports basic printing operations but offers limited flexibility, restricted visibility into usage, and continuous licensing costs. To address these limitations, this project proposes the development of a centralized, web-based Printing Management System tailored to the college’s academic environment. The system is designed to regulate and secure printing activities by supporting multiple user roles, including regular users (students, faculty, and staff), half administrators, and full administrators. Regular users will be able to submit print jobs, view their printing history, and manage their usage through a role-based printing quota system, where students are assigned lower quotas and restricted printer access, while faculty and staff are allocated higher printing allowances. When users exhaust their allocated quotas, they may submit requests for additional printing allowance, which can be reviewed and approved or rejected by administrative users. Half administrators will have limited oversight responsibilities such as handling quota requests and viewing reports, while full administrators will manage printers, enforce printing policies, and monitor usage across departments. Overall, the proposed system aims to improve transparency, accountability, and cost control while enhancing operational efficiency and better aligning printing services with the college’s needs.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3"/>
          <p:cNvSpPr txBox="1">
            <a:spLocks noGrp="1"/>
          </p:cNvSpPr>
          <p:nvPr>
            <p:ph type="subTitle" idx="6"/>
          </p:nvPr>
        </p:nvSpPr>
        <p:spPr>
          <a:xfrm>
            <a:off x="494222" y="2691511"/>
            <a:ext cx="3672192" cy="729943"/>
          </a:xfrm>
          <a:prstGeom prst="rect">
            <a:avLst/>
          </a:prstGeom>
        </p:spPr>
        <p:txBody>
          <a:bodyPr spcFirstLastPara="1" wrap="square" lIns="91425" tIns="91425" rIns="91425" bIns="91425" anchor="b" anchorCtr="0">
            <a:noAutofit/>
          </a:bodyPr>
          <a:lstStyle/>
          <a:p>
            <a:pPr marL="0" lvl="0" indent="0"/>
            <a:r>
              <a:rPr lang="en-US" dirty="0"/>
              <a:t>Half Administrator</a:t>
            </a:r>
            <a:endParaRPr dirty="0"/>
          </a:p>
        </p:txBody>
      </p:sp>
      <p:sp>
        <p:nvSpPr>
          <p:cNvPr id="444" name="Google Shape;444;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tx2">
                    <a:lumMod val="25000"/>
                  </a:schemeClr>
                </a:solidFill>
                <a:effectLst/>
                <a:latin typeface="-apple-system"/>
              </a:rPr>
              <a:t>Users of the application</a:t>
            </a:r>
            <a:endParaRPr dirty="0">
              <a:solidFill>
                <a:schemeClr val="tx2">
                  <a:lumMod val="25000"/>
                </a:schemeClr>
              </a:solidFill>
            </a:endParaRPr>
          </a:p>
        </p:txBody>
      </p:sp>
      <p:sp>
        <p:nvSpPr>
          <p:cNvPr id="445" name="Google Shape;445;p43"/>
          <p:cNvSpPr txBox="1">
            <a:spLocks noGrp="1"/>
          </p:cNvSpPr>
          <p:nvPr>
            <p:ph type="subTitle" idx="1"/>
          </p:nvPr>
        </p:nvSpPr>
        <p:spPr>
          <a:xfrm>
            <a:off x="494222" y="1359210"/>
            <a:ext cx="3549600" cy="1535514"/>
          </a:xfrm>
          <a:prstGeom prst="rect">
            <a:avLst/>
          </a:prstGeom>
        </p:spPr>
        <p:txBody>
          <a:bodyPr spcFirstLastPara="1" wrap="square" lIns="91425" tIns="91425" rIns="91425" bIns="91425" anchor="t" anchorCtr="0">
            <a:noAutofit/>
          </a:bodyPr>
          <a:lstStyle/>
          <a:p>
            <a:pPr marL="0" lvl="0" indent="0"/>
            <a:r>
              <a:rPr lang="en-US" dirty="0"/>
              <a:t>Responsible for managing the overall printing management system, including user accounts, printers, printing policies, quota configurations, and system-wide monitoring across all departments. Full administrators oversee system settings and reporting to ensure proper operation and policy enforcement.</a:t>
            </a:r>
            <a:endParaRPr dirty="0"/>
          </a:p>
        </p:txBody>
      </p:sp>
      <p:sp>
        <p:nvSpPr>
          <p:cNvPr id="446" name="Google Shape;446;p43"/>
          <p:cNvSpPr txBox="1">
            <a:spLocks noGrp="1"/>
          </p:cNvSpPr>
          <p:nvPr>
            <p:ph type="subTitle" idx="2"/>
          </p:nvPr>
        </p:nvSpPr>
        <p:spPr>
          <a:xfrm>
            <a:off x="4572039" y="1363950"/>
            <a:ext cx="3549600" cy="1207800"/>
          </a:xfrm>
          <a:prstGeom prst="rect">
            <a:avLst/>
          </a:prstGeom>
        </p:spPr>
        <p:txBody>
          <a:bodyPr spcFirstLastPara="1" wrap="square" lIns="91425" tIns="91425" rIns="91425" bIns="91425" anchor="t" anchorCtr="0">
            <a:noAutofit/>
          </a:bodyPr>
          <a:lstStyle/>
          <a:p>
            <a:pPr marL="0" lvl="0" indent="0"/>
            <a:r>
              <a:rPr lang="en-US" dirty="0"/>
              <a:t>Authorized users who submit print requests through the system, authenticate at printers using their university ID, view their queued print jobs, and select documents to print. Users can also track their personal printing history within the system.</a:t>
            </a:r>
            <a:endParaRPr dirty="0"/>
          </a:p>
        </p:txBody>
      </p:sp>
      <p:sp>
        <p:nvSpPr>
          <p:cNvPr id="447" name="Google Shape;447;p43"/>
          <p:cNvSpPr txBox="1">
            <a:spLocks noGrp="1"/>
          </p:cNvSpPr>
          <p:nvPr>
            <p:ph type="subTitle" idx="3"/>
          </p:nvPr>
        </p:nvSpPr>
        <p:spPr>
          <a:xfrm>
            <a:off x="494222" y="3295743"/>
            <a:ext cx="3549600" cy="1207800"/>
          </a:xfrm>
          <a:prstGeom prst="rect">
            <a:avLst/>
          </a:prstGeom>
        </p:spPr>
        <p:txBody>
          <a:bodyPr spcFirstLastPara="1" wrap="square" lIns="91425" tIns="91425" rIns="91425" bIns="91425" anchor="t" anchorCtr="0">
            <a:noAutofit/>
          </a:bodyPr>
          <a:lstStyle/>
          <a:p>
            <a:pPr marL="0" lvl="0" indent="0"/>
            <a:r>
              <a:rPr lang="en-US" dirty="0"/>
              <a:t>Responsible for operational monitoring of the printing system, including checking printer availability and readiness (such as paper status and machine operation), monitoring printing activity, and reviewing usage reports. Half administrators support daily printing operations without full system control.</a:t>
            </a:r>
            <a:endParaRPr dirty="0"/>
          </a:p>
        </p:txBody>
      </p:sp>
      <p:sp>
        <p:nvSpPr>
          <p:cNvPr id="449" name="Google Shape;449;p43"/>
          <p:cNvSpPr txBox="1">
            <a:spLocks noGrp="1"/>
          </p:cNvSpPr>
          <p:nvPr>
            <p:ph type="subTitle" idx="5"/>
          </p:nvPr>
        </p:nvSpPr>
        <p:spPr>
          <a:xfrm>
            <a:off x="494222" y="1109746"/>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Full Administrator</a:t>
            </a:r>
          </a:p>
        </p:txBody>
      </p:sp>
      <p:sp>
        <p:nvSpPr>
          <p:cNvPr id="450" name="Google Shape;450;p43"/>
          <p:cNvSpPr txBox="1">
            <a:spLocks noGrp="1"/>
          </p:cNvSpPr>
          <p:nvPr>
            <p:ph type="subTitle" idx="7"/>
          </p:nvPr>
        </p:nvSpPr>
        <p:spPr>
          <a:xfrm>
            <a:off x="4572000" y="1114486"/>
            <a:ext cx="3549600" cy="375000"/>
          </a:xfrm>
          <a:prstGeom prst="rect">
            <a:avLst/>
          </a:prstGeom>
        </p:spPr>
        <p:txBody>
          <a:bodyPr spcFirstLastPara="1" wrap="square" lIns="91425" tIns="91425" rIns="91425" bIns="91425" anchor="b" anchorCtr="0">
            <a:noAutofit/>
          </a:bodyPr>
          <a:lstStyle/>
          <a:p>
            <a:pPr marL="0" lvl="0" indent="0"/>
            <a:r>
              <a:rPr lang="en-US" dirty="0"/>
              <a:t>Regular User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38"/>
          <p:cNvSpPr txBox="1">
            <a:spLocks noGrp="1"/>
          </p:cNvSpPr>
          <p:nvPr>
            <p:ph type="title"/>
          </p:nvPr>
        </p:nvSpPr>
        <p:spPr>
          <a:xfrm>
            <a:off x="713224" y="987538"/>
            <a:ext cx="4578103" cy="106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Functionalities: </a:t>
            </a:r>
            <a:r>
              <a:rPr lang="en-US" b="1" dirty="0"/>
              <a:t>Full Administrator</a:t>
            </a:r>
            <a:endParaRPr dirty="0"/>
          </a:p>
        </p:txBody>
      </p:sp>
      <p:sp>
        <p:nvSpPr>
          <p:cNvPr id="364" name="Google Shape;364;p38"/>
          <p:cNvSpPr txBox="1">
            <a:spLocks noGrp="1"/>
          </p:cNvSpPr>
          <p:nvPr>
            <p:ph type="subTitle" idx="3"/>
          </p:nvPr>
        </p:nvSpPr>
        <p:spPr>
          <a:xfrm>
            <a:off x="615688" y="1837839"/>
            <a:ext cx="5028088" cy="3305661"/>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AutoNum type="arabicPeriod"/>
            </a:pPr>
            <a:r>
              <a:rPr lang="en-US" dirty="0"/>
              <a:t>Create, edit, and deactivate user accounts</a:t>
            </a:r>
          </a:p>
          <a:p>
            <a:pPr marL="457200" lvl="0" indent="-304800" algn="l" rtl="0">
              <a:spcBef>
                <a:spcPts val="1000"/>
              </a:spcBef>
              <a:spcAft>
                <a:spcPts val="0"/>
              </a:spcAft>
              <a:buSzPts val="1200"/>
              <a:buAutoNum type="arabicPeriod"/>
            </a:pPr>
            <a:r>
              <a:rPr lang="en-US" dirty="0"/>
              <a:t>Assign user roles and access permissions</a:t>
            </a:r>
          </a:p>
          <a:p>
            <a:pPr marL="457200" lvl="0" indent="-304800" algn="l" rtl="0">
              <a:spcBef>
                <a:spcPts val="1000"/>
              </a:spcBef>
              <a:spcAft>
                <a:spcPts val="0"/>
              </a:spcAft>
              <a:buSzPts val="1200"/>
              <a:buAutoNum type="arabicPeriod"/>
            </a:pPr>
            <a:r>
              <a:rPr lang="en-US" dirty="0"/>
              <a:t>Register and manage printers across departments</a:t>
            </a:r>
          </a:p>
          <a:p>
            <a:pPr marL="457200" lvl="0" indent="-304800" algn="l" rtl="0">
              <a:spcBef>
                <a:spcPts val="1000"/>
              </a:spcBef>
              <a:spcAft>
                <a:spcPts val="0"/>
              </a:spcAft>
              <a:buSzPts val="1200"/>
              <a:buAutoNum type="arabicPeriod"/>
            </a:pPr>
            <a:r>
              <a:rPr lang="en-US" dirty="0"/>
              <a:t>Configure printing policies and usage limits</a:t>
            </a:r>
          </a:p>
          <a:p>
            <a:pPr marL="457200" lvl="0" indent="-304800" algn="l" rtl="0">
              <a:spcBef>
                <a:spcPts val="1000"/>
              </a:spcBef>
              <a:spcAft>
                <a:spcPts val="0"/>
              </a:spcAft>
              <a:buSzPts val="1200"/>
              <a:buAutoNum type="arabicPeriod"/>
            </a:pPr>
            <a:r>
              <a:rPr lang="en-US" dirty="0"/>
              <a:t>Monitor printing activity and system usage</a:t>
            </a:r>
          </a:p>
          <a:p>
            <a:pPr marL="457200" lvl="0" indent="-304800" algn="l" rtl="0">
              <a:spcBef>
                <a:spcPts val="1000"/>
              </a:spcBef>
              <a:spcAft>
                <a:spcPts val="0"/>
              </a:spcAft>
              <a:buSzPts val="1200"/>
              <a:buAutoNum type="arabicPeriod"/>
            </a:pPr>
            <a:r>
              <a:rPr lang="en-US" dirty="0"/>
              <a:t>Review printing logs and usage history</a:t>
            </a:r>
          </a:p>
          <a:p>
            <a:pPr marL="457200" lvl="0" indent="-304800" algn="l" rtl="0">
              <a:spcBef>
                <a:spcPts val="1000"/>
              </a:spcBef>
              <a:spcAft>
                <a:spcPts val="0"/>
              </a:spcAft>
              <a:buSzPts val="1200"/>
              <a:buAutoNum type="arabicPeriod"/>
            </a:pPr>
            <a:r>
              <a:rPr lang="en-US" dirty="0"/>
              <a:t>Identify unusual or excessive printing behavior </a:t>
            </a:r>
          </a:p>
          <a:p>
            <a:pPr marL="457200" lvl="0" indent="-304800" algn="l" rtl="0">
              <a:spcBef>
                <a:spcPts val="1000"/>
              </a:spcBef>
              <a:spcAft>
                <a:spcPts val="0"/>
              </a:spcAft>
              <a:buSzPts val="1200"/>
              <a:buAutoNum type="arabicPeriod"/>
            </a:pPr>
            <a:r>
              <a:rPr lang="en-US" dirty="0"/>
              <a:t>Generate and export administrative reports</a:t>
            </a:r>
          </a:p>
          <a:p>
            <a:pPr marL="457200" lvl="0" indent="-304800" algn="l" rtl="0">
              <a:spcBef>
                <a:spcPts val="1000"/>
              </a:spcBef>
              <a:spcAft>
                <a:spcPts val="0"/>
              </a:spcAft>
              <a:buSzPts val="1200"/>
              <a:buAutoNum type="arabicPeriod"/>
            </a:pPr>
            <a:endParaRPr lang="en-US" dirty="0">
              <a:solidFill>
                <a:schemeClr val="tx2">
                  <a:lumMod val="25000"/>
                </a:schemeClr>
              </a:solidFill>
            </a:endParaRPr>
          </a:p>
        </p:txBody>
      </p:sp>
      <p:pic>
        <p:nvPicPr>
          <p:cNvPr id="36" name="Picture Placeholder 35" descr="A hand touching a screen with a blue circle with icons&#10;&#10;Description automatically generated">
            <a:extLst>
              <a:ext uri="{FF2B5EF4-FFF2-40B4-BE49-F238E27FC236}">
                <a16:creationId xmlns:a16="http://schemas.microsoft.com/office/drawing/2014/main" id="{18D3401E-E72A-709E-D99B-D06A89D96C97}"/>
              </a:ext>
            </a:extLst>
          </p:cNvPr>
          <p:cNvPicPr>
            <a:picLocks noGrp="1" noChangeAspect="1"/>
          </p:cNvPicPr>
          <p:nvPr>
            <p:ph type="pic" idx="2"/>
          </p:nvPr>
        </p:nvPicPr>
        <p:blipFill>
          <a:blip r:embed="rId3"/>
          <a:srcRect l="32899" r="32899"/>
          <a:stretch>
            <a:fillRect/>
          </a:stretch>
        </p:blipFill>
        <p:spPr>
          <a:xfrm>
            <a:off x="5741312" y="353675"/>
            <a:ext cx="3041912" cy="4436149"/>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38"/>
          <p:cNvSpPr txBox="1">
            <a:spLocks noGrp="1"/>
          </p:cNvSpPr>
          <p:nvPr>
            <p:ph type="title"/>
          </p:nvPr>
        </p:nvSpPr>
        <p:spPr>
          <a:xfrm>
            <a:off x="713224" y="987538"/>
            <a:ext cx="4578103" cy="106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Functionalities: Half Administrator</a:t>
            </a:r>
            <a:endParaRPr dirty="0"/>
          </a:p>
        </p:txBody>
      </p:sp>
      <p:sp>
        <p:nvSpPr>
          <p:cNvPr id="364" name="Google Shape;364;p38"/>
          <p:cNvSpPr txBox="1">
            <a:spLocks noGrp="1"/>
          </p:cNvSpPr>
          <p:nvPr>
            <p:ph type="subTitle" idx="3"/>
          </p:nvPr>
        </p:nvSpPr>
        <p:spPr>
          <a:xfrm>
            <a:off x="615688" y="1837839"/>
            <a:ext cx="5028088" cy="3305661"/>
          </a:xfrm>
          <a:prstGeom prst="rect">
            <a:avLst/>
          </a:prstGeom>
        </p:spPr>
        <p:txBody>
          <a:bodyPr spcFirstLastPara="1" wrap="square" lIns="91425" tIns="91425" rIns="91425" bIns="91425" anchor="t" anchorCtr="0">
            <a:noAutofit/>
          </a:bodyPr>
          <a:lstStyle/>
          <a:p>
            <a:pPr lvl="0">
              <a:spcBef>
                <a:spcPts val="1000"/>
              </a:spcBef>
            </a:pPr>
            <a:r>
              <a:rPr lang="en-US" dirty="0"/>
              <a:t>Monitor printer availability and operational status (e.g., paper and readiness)</a:t>
            </a:r>
          </a:p>
          <a:p>
            <a:pPr lvl="0">
              <a:spcBef>
                <a:spcPts val="1000"/>
              </a:spcBef>
            </a:pPr>
            <a:r>
              <a:rPr lang="en-US" dirty="0"/>
              <a:t>View current print queues and ongoing printing activity</a:t>
            </a:r>
          </a:p>
          <a:p>
            <a:pPr lvl="0">
              <a:spcBef>
                <a:spcPts val="1000"/>
              </a:spcBef>
            </a:pPr>
            <a:r>
              <a:rPr lang="en-US" dirty="0"/>
              <a:t>Track printing usage through system reports</a:t>
            </a:r>
          </a:p>
          <a:p>
            <a:pPr lvl="0">
              <a:spcBef>
                <a:spcPts val="1000"/>
              </a:spcBef>
            </a:pPr>
            <a:r>
              <a:rPr lang="en-US" dirty="0"/>
              <a:t>Review printing logs and usage history</a:t>
            </a:r>
          </a:p>
          <a:p>
            <a:pPr lvl="0">
              <a:spcBef>
                <a:spcPts val="1000"/>
              </a:spcBef>
            </a:pPr>
            <a:r>
              <a:rPr lang="en-US" dirty="0"/>
              <a:t>Identify printers with frequent errors or high usage</a:t>
            </a:r>
          </a:p>
          <a:p>
            <a:pPr lvl="0">
              <a:spcBef>
                <a:spcPts val="1000"/>
              </a:spcBef>
            </a:pPr>
            <a:r>
              <a:rPr lang="en-US" dirty="0"/>
              <a:t>Support daily printing operations across departments</a:t>
            </a:r>
          </a:p>
          <a:p>
            <a:pPr>
              <a:spcBef>
                <a:spcPts val="1000"/>
              </a:spcBef>
            </a:pPr>
            <a:r>
              <a:rPr lang="en-US" dirty="0"/>
              <a:t>Assist in monitoring system performance without full administrative control</a:t>
            </a:r>
          </a:p>
          <a:p>
            <a:pPr>
              <a:spcBef>
                <a:spcPts val="1000"/>
              </a:spcBef>
            </a:pPr>
            <a:r>
              <a:rPr lang="en-US" dirty="0"/>
              <a:t>Notified when printer needs maintenance/restocking</a:t>
            </a:r>
          </a:p>
          <a:p>
            <a:pPr marL="152400" lvl="0" indent="0">
              <a:spcBef>
                <a:spcPts val="1000"/>
              </a:spcBef>
              <a:buNone/>
            </a:pPr>
            <a:endParaRPr lang="en-US" dirty="0"/>
          </a:p>
        </p:txBody>
      </p:sp>
      <p:pic>
        <p:nvPicPr>
          <p:cNvPr id="6" name="Picture Placeholder 4" descr="A person sitting at a desk with two computer screens&#10;&#10;Description automatically generated">
            <a:extLst>
              <a:ext uri="{FF2B5EF4-FFF2-40B4-BE49-F238E27FC236}">
                <a16:creationId xmlns:a16="http://schemas.microsoft.com/office/drawing/2014/main" id="{913F55E1-0853-60E3-59F3-E1CE162A4DCE}"/>
              </a:ext>
            </a:extLst>
          </p:cNvPr>
          <p:cNvPicPr preferRelativeResize="0">
            <a:picLocks noChangeAspect="1"/>
          </p:cNvPicPr>
          <p:nvPr/>
        </p:nvPicPr>
        <p:blipFill>
          <a:blip r:embed="rId3"/>
          <a:stretch>
            <a:fillRect/>
          </a:stretch>
        </p:blipFill>
        <p:spPr>
          <a:xfrm>
            <a:off x="5733957" y="353626"/>
            <a:ext cx="3049266" cy="4436148"/>
          </a:xfrm>
          <a:prstGeom prst="round2DiagRect">
            <a:avLst>
              <a:gd name="adj1" fmla="val 16667"/>
              <a:gd name="adj2" fmla="val 0"/>
            </a:avLst>
          </a:prstGeom>
          <a:noFill/>
          <a:ln>
            <a:noFill/>
          </a:ln>
        </p:spPr>
      </p:pic>
    </p:spTree>
    <p:extLst>
      <p:ext uri="{BB962C8B-B14F-4D97-AF65-F5344CB8AC3E}">
        <p14:creationId xmlns:p14="http://schemas.microsoft.com/office/powerpoint/2010/main" val="73059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38"/>
          <p:cNvSpPr txBox="1">
            <a:spLocks noGrp="1"/>
          </p:cNvSpPr>
          <p:nvPr>
            <p:ph type="title"/>
          </p:nvPr>
        </p:nvSpPr>
        <p:spPr>
          <a:xfrm>
            <a:off x="713224" y="987538"/>
            <a:ext cx="4578103" cy="106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Functionalities: </a:t>
            </a:r>
            <a:r>
              <a:rPr lang="en-US" b="1" dirty="0"/>
              <a:t>Regular User</a:t>
            </a:r>
            <a:endParaRPr dirty="0"/>
          </a:p>
        </p:txBody>
      </p:sp>
      <p:sp>
        <p:nvSpPr>
          <p:cNvPr id="364" name="Google Shape;364;p38"/>
          <p:cNvSpPr txBox="1">
            <a:spLocks noGrp="1"/>
          </p:cNvSpPr>
          <p:nvPr>
            <p:ph type="subTitle" idx="3"/>
          </p:nvPr>
        </p:nvSpPr>
        <p:spPr>
          <a:xfrm>
            <a:off x="615688" y="1837839"/>
            <a:ext cx="5028088" cy="3305661"/>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AutoNum type="arabicPeriod"/>
            </a:pPr>
            <a:r>
              <a:rPr lang="en-US" dirty="0"/>
              <a:t>access printers assigned to their department</a:t>
            </a:r>
          </a:p>
          <a:p>
            <a:pPr marL="457200" lvl="0" indent="-304800" algn="l" rtl="0">
              <a:spcBef>
                <a:spcPts val="1000"/>
              </a:spcBef>
              <a:spcAft>
                <a:spcPts val="0"/>
              </a:spcAft>
              <a:buSzPts val="1200"/>
              <a:buAutoNum type="arabicPeriod"/>
            </a:pPr>
            <a:r>
              <a:rPr lang="en-US" dirty="0"/>
              <a:t>Submit print jobs to selected printers</a:t>
            </a:r>
          </a:p>
          <a:p>
            <a:pPr lvl="0">
              <a:spcBef>
                <a:spcPts val="1000"/>
              </a:spcBef>
            </a:pPr>
            <a:r>
              <a:rPr lang="en-US" dirty="0"/>
              <a:t>Authenticate before printing using their university ID</a:t>
            </a:r>
          </a:p>
          <a:p>
            <a:pPr marL="457200" lvl="0" indent="-304800" algn="l" rtl="0">
              <a:spcBef>
                <a:spcPts val="1000"/>
              </a:spcBef>
              <a:spcAft>
                <a:spcPts val="0"/>
              </a:spcAft>
              <a:buSzPts val="1200"/>
              <a:buAutoNum type="arabicPeriod"/>
            </a:pPr>
            <a:r>
              <a:rPr lang="en-US" dirty="0"/>
              <a:t>View the status of submitted print jobs</a:t>
            </a:r>
          </a:p>
          <a:p>
            <a:pPr lvl="0">
              <a:spcBef>
                <a:spcPts val="1000"/>
              </a:spcBef>
            </a:pPr>
            <a:r>
              <a:rPr lang="en-US" dirty="0"/>
              <a:t>Cancel a print job before it is printed</a:t>
            </a:r>
          </a:p>
          <a:p>
            <a:pPr lvl="0">
              <a:spcBef>
                <a:spcPts val="1000"/>
              </a:spcBef>
            </a:pPr>
            <a:r>
              <a:rPr lang="en-US" dirty="0"/>
              <a:t>View personal printing history and usage details</a:t>
            </a:r>
          </a:p>
          <a:p>
            <a:pPr marL="457200" lvl="0" indent="-304800" algn="l" rtl="0">
              <a:spcBef>
                <a:spcPts val="1000"/>
              </a:spcBef>
              <a:spcAft>
                <a:spcPts val="0"/>
              </a:spcAft>
              <a:buSzPts val="1200"/>
              <a:buAutoNum type="arabicPeriod"/>
            </a:pPr>
            <a:r>
              <a:rPr lang="en-US" dirty="0"/>
              <a:t>Receive notifications for failed jobs or quota limits</a:t>
            </a:r>
          </a:p>
          <a:p>
            <a:pPr lvl="0">
              <a:spcBef>
                <a:spcPts val="1000"/>
              </a:spcBef>
            </a:pPr>
            <a:r>
              <a:rPr lang="en-US" dirty="0"/>
              <a:t>Request additional printing quota when needed</a:t>
            </a:r>
          </a:p>
        </p:txBody>
      </p:sp>
      <p:pic>
        <p:nvPicPr>
          <p:cNvPr id="12" name="Picture Placeholder 8" descr="A group of people holding books&#10;&#10;Description automatically generated">
            <a:extLst>
              <a:ext uri="{FF2B5EF4-FFF2-40B4-BE49-F238E27FC236}">
                <a16:creationId xmlns:a16="http://schemas.microsoft.com/office/drawing/2014/main" id="{24E77FE4-D5B3-DBBA-5DFA-0E5A71049B45}"/>
              </a:ext>
            </a:extLst>
          </p:cNvPr>
          <p:cNvPicPr preferRelativeResize="0">
            <a:picLocks noChangeAspect="1"/>
          </p:cNvPicPr>
          <p:nvPr/>
        </p:nvPicPr>
        <p:blipFill>
          <a:blip r:embed="rId3"/>
          <a:stretch>
            <a:fillRect/>
          </a:stretch>
        </p:blipFill>
        <p:spPr>
          <a:xfrm>
            <a:off x="5741311" y="353626"/>
            <a:ext cx="3041912" cy="4436148"/>
          </a:xfrm>
          <a:prstGeom prst="round2DiagRect">
            <a:avLst>
              <a:gd name="adj1" fmla="val 16667"/>
              <a:gd name="adj2" fmla="val 0"/>
            </a:avLst>
          </a:prstGeom>
          <a:noFill/>
          <a:ln>
            <a:noFill/>
          </a:ln>
        </p:spPr>
      </p:pic>
    </p:spTree>
    <p:extLst>
      <p:ext uri="{BB962C8B-B14F-4D97-AF65-F5344CB8AC3E}">
        <p14:creationId xmlns:p14="http://schemas.microsoft.com/office/powerpoint/2010/main" val="248133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 name="Picture 2">
            <a:extLst>
              <a:ext uri="{FF2B5EF4-FFF2-40B4-BE49-F238E27FC236}">
                <a16:creationId xmlns:a16="http://schemas.microsoft.com/office/drawing/2014/main" id="{B6893762-19D0-1DBA-7F18-81F4865BF800}"/>
              </a:ext>
            </a:extLst>
          </p:cNvPr>
          <p:cNvPicPr>
            <a:picLocks noChangeAspect="1"/>
          </p:cNvPicPr>
          <p:nvPr/>
        </p:nvPicPr>
        <p:blipFill>
          <a:blip r:embed="rId3"/>
          <a:stretch>
            <a:fillRect/>
          </a:stretch>
        </p:blipFill>
        <p:spPr>
          <a:xfrm>
            <a:off x="714375" y="0"/>
            <a:ext cx="7715250" cy="5143500"/>
          </a:xfrm>
          <a:prstGeom prst="rect">
            <a:avLst/>
          </a:prstGeom>
        </p:spPr>
      </p:pic>
    </p:spTree>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TotalTime>
  <Words>678</Words>
  <Application>Microsoft Macintosh PowerPoint</Application>
  <PresentationFormat>On-screen Show (16:9)</PresentationFormat>
  <Paragraphs>63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Nunito Light</vt:lpstr>
      <vt:lpstr>Arial</vt:lpstr>
      <vt:lpstr>-apple-system</vt:lpstr>
      <vt:lpstr>Anaheim</vt:lpstr>
      <vt:lpstr>Poppins</vt:lpstr>
      <vt:lpstr>Industrial Preliminary Project by Slidesgo</vt:lpstr>
      <vt:lpstr>Printing Management System</vt:lpstr>
      <vt:lpstr>TABLE OF CONTENTS</vt:lpstr>
      <vt:lpstr>Meet Our Project Team</vt:lpstr>
      <vt:lpstr>Executive Summary</vt:lpstr>
      <vt:lpstr>Users of the application</vt:lpstr>
      <vt:lpstr>Functionalities: Full Administrator</vt:lpstr>
      <vt:lpstr>Functionalities: Half Administrator</vt:lpstr>
      <vt:lpstr>Functionalities: Regular User</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PRELIMINARY PROJECT</dc:title>
  <dc:creator>L7n</dc:creator>
  <cp:lastModifiedBy>MUHAMMAD AMMAR SOHAIL</cp:lastModifiedBy>
  <cp:revision>7</cp:revision>
  <dcterms:modified xsi:type="dcterms:W3CDTF">2026-02-07T20:16:01Z</dcterms:modified>
</cp:coreProperties>
</file>